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99" r:id="rId5"/>
    <p:sldId id="300" r:id="rId6"/>
    <p:sldId id="301" r:id="rId7"/>
    <p:sldId id="263" r:id="rId8"/>
    <p:sldId id="302" r:id="rId9"/>
    <p:sldId id="303" r:id="rId10"/>
    <p:sldId id="272" r:id="rId11"/>
    <p:sldId id="304" r:id="rId12"/>
    <p:sldId id="305" r:id="rId13"/>
    <p:sldId id="306" r:id="rId14"/>
    <p:sldId id="296" r:id="rId15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7D3140-7073-4227-854E-DD9656AAB2C7}" v="136" dt="2023-12-05T23:23:34.8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84"/>
  </p:normalViewPr>
  <p:slideViewPr>
    <p:cSldViewPr snapToGrid="0">
      <p:cViewPr>
        <p:scale>
          <a:sx n="131" d="100"/>
          <a:sy n="131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hape 112">
            <a:extLst>
              <a:ext uri="{FF2B5EF4-FFF2-40B4-BE49-F238E27FC236}">
                <a16:creationId xmlns:a16="http://schemas.microsoft.com/office/drawing/2014/main" id="{DA1E31AA-3CF9-EF3B-5FDC-374F3E6D10F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1267" name="Shape 113">
            <a:extLst>
              <a:ext uri="{FF2B5EF4-FFF2-40B4-BE49-F238E27FC236}">
                <a16:creationId xmlns:a16="http://schemas.microsoft.com/office/drawing/2014/main" id="{9E94FF77-62D2-778B-1F99-8F973A3CB8BF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400">
        <a:solidFill>
          <a:schemeClr val="tx1"/>
        </a:solidFill>
        <a:latin typeface="+mn-lt"/>
        <a:ea typeface="+mn-ea"/>
        <a:cs typeface="+mn-cs"/>
        <a:sym typeface="Arial" panose="020B0604020202020204" pitchFamily="34" charset="0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C39E9066-25D3-FA12-E221-16FDCC22D8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72A51F0C-2213-1441-F431-F57F31436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093B4E4A-84D9-6FF9-3FF8-951DD2C9A1AB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AFD0-ADC0-4B47-B52D-DD482CEA2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1407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CA2520F0-6C74-658F-1AE5-B5CF84EFC17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F0CC2-7CA7-4D50-BF45-D18CFDBBB7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676660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167399C1-40DC-128E-BF46-A3246241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11D6F28A-6501-DA63-A169-854A87756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4F6B3B31-2BD6-6324-EC35-9C6CAD1A2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Google Shape;26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8A10A76-4BBA-E841-F4DA-033278F0CE95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63F47-650D-4C3E-82A5-AF7E55803B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44375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58109BBB-3116-AD85-0D3F-42BB38336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60A4B7D9-C1CC-775C-D315-5BBE3AF2C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1C3FE7DB-1818-6C3F-383D-EC2017EE4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C28470-51A6-01F9-8951-E8B979730E34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F52BD2-9FAB-49DB-84EC-C62238979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04562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2A41193F-EBBB-DEF6-19C2-AE05A7ACF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59DDAB1B-58E3-DB68-9ACF-2FE2A0C77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BC353BC8-4554-A8E3-5930-19774767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07B2D3C-A05A-3132-A6B0-C16E7A6F3EC6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0D3E5-E1CC-44C2-8861-FBFD1F50E5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19573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A2905CF-46CC-E147-67DA-9AD0311E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F7C4F280-7DD6-3664-A9B4-92985197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CD46BAFE-4363-0C15-5C56-1B694996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5" name="Google Shape;39;p9">
            <a:extLst>
              <a:ext uri="{FF2B5EF4-FFF2-40B4-BE49-F238E27FC236}">
                <a16:creationId xmlns:a16="http://schemas.microsoft.com/office/drawing/2014/main" id="{BB25FEF0-7A21-85D0-F196-137CCFFC3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45719" rIns="45719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defRPr/>
            </a:pPr>
            <a:endParaRPr lang="en-US" altLang="en-US"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Google Shape;42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A41ED0B-D34C-1300-54DB-9B6934BB3746}"/>
              </a:ext>
            </a:extLst>
          </p:cNvPr>
          <p:cNvSpPr txBox="1">
            <a:spLocks noGrp="1" noChangeArrowheads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C5CA9-153F-45AC-ADE1-0418613A7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3598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7813178E-B73B-4AF2-F018-29649A07C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C92463FF-3B00-D9EB-16F0-967D46F3A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2A366117-2B6C-29FD-B27D-CFEC6D79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AB151E0-9B72-D8AC-C474-BB85D4BB1AD5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3290C-9FDA-41EE-928E-FFB0C0A5B0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415853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;p1" descr="Google Shape;6;p1">
            <a:extLst>
              <a:ext uri="{FF2B5EF4-FFF2-40B4-BE49-F238E27FC236}">
                <a16:creationId xmlns:a16="http://schemas.microsoft.com/office/drawing/2014/main" id="{B4302156-FAAC-A443-1464-4BF4B86F1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Google Shape;10;p1" descr="Google Shape;10;p1">
            <a:extLst>
              <a:ext uri="{FF2B5EF4-FFF2-40B4-BE49-F238E27FC236}">
                <a16:creationId xmlns:a16="http://schemas.microsoft.com/office/drawing/2014/main" id="{B7E76C14-6CD3-2505-5899-DA174905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Google Shape;11;p1" descr="Google Shape;11;p1">
            <a:extLst>
              <a:ext uri="{FF2B5EF4-FFF2-40B4-BE49-F238E27FC236}">
                <a16:creationId xmlns:a16="http://schemas.microsoft.com/office/drawing/2014/main" id="{A407C855-A5B7-44D1-46F2-399C4C61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4" name="xx%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4B411A7-F836-1471-450D-30770598A32F}"/>
              </a:ext>
            </a:extLst>
          </p:cNvPr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77E431-07BC-4C50-A46A-2FF37A7C9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1371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6;p1" descr="Google Shape;6;p1">
            <a:extLst>
              <a:ext uri="{FF2B5EF4-FFF2-40B4-BE49-F238E27FC236}">
                <a16:creationId xmlns:a16="http://schemas.microsoft.com/office/drawing/2014/main" id="{6455ADBB-18FA-3791-FA8D-1F256460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0" y="4144963"/>
            <a:ext cx="984250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7" name="Google Shape;10;p1" descr="Google Shape;10;p1">
            <a:extLst>
              <a:ext uri="{FF2B5EF4-FFF2-40B4-BE49-F238E27FC236}">
                <a16:creationId xmlns:a16="http://schemas.microsoft.com/office/drawing/2014/main" id="{DE4E0A85-3ED0-998F-1D17-9078E388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28" name="Google Shape;11;p1" descr="Google Shape;11;p1">
            <a:extLst>
              <a:ext uri="{FF2B5EF4-FFF2-40B4-BE49-F238E27FC236}">
                <a16:creationId xmlns:a16="http://schemas.microsoft.com/office/drawing/2014/main" id="{124E027C-53E4-A6BE-2DB2-8819FA83C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65088"/>
            <a:ext cx="191293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29" name="Title Text">
            <a:extLst>
              <a:ext uri="{FF2B5EF4-FFF2-40B4-BE49-F238E27FC236}">
                <a16:creationId xmlns:a16="http://schemas.microsoft.com/office/drawing/2014/main" id="{0D2D8C64-9601-204B-8457-7EAF1EE1043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11150" y="649288"/>
            <a:ext cx="8521700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Title Text</a:t>
            </a:r>
          </a:p>
        </p:txBody>
      </p:sp>
      <p:sp>
        <p:nvSpPr>
          <p:cNvPr id="1030" name="Body Level One…">
            <a:extLst>
              <a:ext uri="{FF2B5EF4-FFF2-40B4-BE49-F238E27FC236}">
                <a16:creationId xmlns:a16="http://schemas.microsoft.com/office/drawing/2014/main" id="{3BDF93AF-CD76-E8F1-0226-DD79895328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311150" y="1222375"/>
            <a:ext cx="85217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91424" tIns="91424" rIns="91424" bIns="914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Arial" panose="020B0604020202020204" pitchFamily="34" charset="0"/>
              </a:rPr>
              <a:t>Body Level One</a:t>
            </a:r>
          </a:p>
          <a:p>
            <a:pPr lvl="1"/>
            <a:r>
              <a:rPr lang="en-US" altLang="en-US">
                <a:sym typeface="Arial" panose="020B0604020202020204" pitchFamily="34" charset="0"/>
              </a:rPr>
              <a:t>Body Level Two</a:t>
            </a:r>
          </a:p>
          <a:p>
            <a:pPr lvl="2"/>
            <a:r>
              <a:rPr lang="en-US" altLang="en-US">
                <a:sym typeface="Arial" panose="020B0604020202020204" pitchFamily="34" charset="0"/>
              </a:rPr>
              <a:t>Body Level Three</a:t>
            </a:r>
          </a:p>
          <a:p>
            <a:pPr lvl="3"/>
            <a:r>
              <a:rPr lang="en-US" altLang="en-US">
                <a:sym typeface="Arial" panose="020B0604020202020204" pitchFamily="34" charset="0"/>
              </a:rPr>
              <a:t>Body Level Four</a:t>
            </a:r>
          </a:p>
          <a:p>
            <a:pPr lvl="4"/>
            <a:r>
              <a:rPr lang="en-US" altLang="en-US">
                <a:sym typeface="Arial" panose="020B0604020202020204" pitchFamily="34" charset="0"/>
              </a:rPr>
              <a:t>Body Level Five</a:t>
            </a:r>
          </a:p>
        </p:txBody>
      </p:sp>
      <p:sp>
        <p:nvSpPr>
          <p:cNvPr id="1031" name="Slide Number">
            <a:extLst>
              <a:ext uri="{FF2B5EF4-FFF2-40B4-BE49-F238E27FC236}">
                <a16:creationId xmlns:a16="http://schemas.microsoft.com/office/drawing/2014/main" id="{B54ACB83-028B-8ED8-4482-63132C6D38C0}"/>
              </a:ext>
            </a:extLst>
          </p:cNvPr>
          <p:cNvSpPr txBox="1">
            <a:spLocks noGrp="1" noChangeArrowheads="1"/>
          </p:cNvSpPr>
          <p:nvPr>
            <p:ph type="sldNum" sz="quarter" idx="2"/>
          </p:nvPr>
        </p:nvSpPr>
        <p:spPr bwMode="auto">
          <a:xfrm>
            <a:off x="8683625" y="4700588"/>
            <a:ext cx="338138" cy="319087"/>
          </a:xfrm>
          <a:prstGeom prst="rect">
            <a:avLst/>
          </a:prstGeom>
          <a:noFill/>
          <a:ln>
            <a:noFill/>
          </a:ln>
        </p:spPr>
        <p:txBody>
          <a:bodyPr vert="horz" wrap="none" lIns="91424" tIns="91424" rIns="91424" bIns="91424" numCol="1" anchor="ctr" anchorCtr="0" compatLnSpc="1">
            <a:prstTxWarp prst="textNoShape">
              <a:avLst/>
            </a:prstTxWarp>
            <a:spAutoFit/>
          </a:bodyPr>
          <a:lstStyle>
            <a:lvl1pPr algn="r" eaLnBrk="1">
              <a:defRPr sz="1000">
                <a:solidFill>
                  <a:srgbClr val="595959"/>
                </a:solidFill>
              </a:defRPr>
            </a:lvl1pPr>
          </a:lstStyle>
          <a:p>
            <a:pPr>
              <a:defRPr/>
            </a:pPr>
            <a:fld id="{82A8F787-981E-48F8-A7D1-98CB8370E2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</p:sldLayoutIdLst>
  <p:transition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indent="-34290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10048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4620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■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9192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●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376488" indent="-407988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595959"/>
        </a:buClr>
        <a:buSzPts val="1800"/>
        <a:buFont typeface="Arial" panose="020B0604020202020204" pitchFamily="34" charset="0"/>
        <a:buChar char="○"/>
        <a:defRPr>
          <a:solidFill>
            <a:srgbClr val="595959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luoVhT0ehg" TargetMode="External"/><Relationship Id="rId2" Type="http://schemas.openxmlformats.org/officeDocument/2006/relationships/hyperlink" Target="https://arxiv.org/abs/1603.0275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montgomerycountymd.gov/Public-Safety/Crash-Reporting-Drivers-Data/mmzv-x63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M's OnStar predicts injury severity to help crash victims">
            <a:extLst>
              <a:ext uri="{FF2B5EF4-FFF2-40B4-BE49-F238E27FC236}">
                <a16:creationId xmlns:a16="http://schemas.microsoft.com/office/drawing/2014/main" id="{98D1FAFC-BF98-078B-611C-E866D03D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1253"/>
            <a:ext cx="9143999" cy="49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TextBox 5">
            <a:extLst>
              <a:ext uri="{FF2B5EF4-FFF2-40B4-BE49-F238E27FC236}">
                <a16:creationId xmlns:a16="http://schemas.microsoft.com/office/drawing/2014/main" id="{D7489785-28A8-B135-8604-C0ED1C803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334" y="516633"/>
            <a:ext cx="7046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45719" rIns="45719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r>
              <a:rPr lang="en-US" altLang="en-US" sz="2400" b="1" dirty="0">
                <a:latin typeface="+mj-lt"/>
                <a:cs typeface="Calibri" panose="020F0502020204030204" pitchFamily="34" charset="0"/>
                <a:sym typeface="Times Roman"/>
              </a:rPr>
              <a:t>Predicting Injury Severity During Accidents</a:t>
            </a:r>
          </a:p>
        </p:txBody>
      </p:sp>
      <p:sp>
        <p:nvSpPr>
          <p:cNvPr id="118" name="TextBox 7">
            <a:extLst>
              <a:ext uri="{FF2B5EF4-FFF2-40B4-BE49-F238E27FC236}">
                <a16:creationId xmlns:a16="http://schemas.microsoft.com/office/drawing/2014/main" id="{F6579549-CBF0-5926-5E4B-53AED6C1B211}"/>
              </a:ext>
            </a:extLst>
          </p:cNvPr>
          <p:cNvSpPr txBox="1"/>
          <p:nvPr/>
        </p:nvSpPr>
        <p:spPr>
          <a:xfrm>
            <a:off x="7268305" y="871795"/>
            <a:ext cx="1656863" cy="3693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chemeClr val="tx1"/>
                </a:solidFill>
                <a:latin typeface="Georgia" panose="02040502050405020303" pitchFamily="18" charset="0"/>
                <a:cs typeface="Calibri" panose="020F0502020204030204" pitchFamily="34" charset="0"/>
                <a:sym typeface="Arial"/>
              </a:rPr>
              <a:t>Rohith Kotar</a:t>
            </a:r>
            <a:endParaRPr sz="1800" kern="0" spc="-15" dirty="0">
              <a:solidFill>
                <a:schemeClr val="tx1"/>
              </a:solidFill>
              <a:latin typeface="Georgia" panose="02040502050405020303" pitchFamily="18" charset="0"/>
              <a:ea typeface="DejaVu Sans"/>
              <a:cs typeface="Calibri" panose="020F0502020204030204" pitchFamily="34" charset="0"/>
              <a:sym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9BB4E-45EF-6863-90A5-48B5D288EDAD}"/>
              </a:ext>
            </a:extLst>
          </p:cNvPr>
          <p:cNvSpPr txBox="1"/>
          <p:nvPr/>
        </p:nvSpPr>
        <p:spPr>
          <a:xfrm>
            <a:off x="4136624" y="1164796"/>
            <a:ext cx="516673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45719" tIns="45719" rIns="45719" bIns="45719" spcCol="3810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Under the guidance of Professor  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+mn-cs"/>
                <a:sym typeface="Arial"/>
              </a:rPr>
              <a:t>Dr. Chaojie (Jay) Wang</a:t>
            </a:r>
          </a:p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  <a:cs typeface="+mn-cs"/>
                <a:sym typeface="Arial"/>
              </a:rPr>
              <a:t>				Spring 2024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>
            <a:extLst>
              <a:ext uri="{FF2B5EF4-FFF2-40B4-BE49-F238E27FC236}">
                <a16:creationId xmlns:a16="http://schemas.microsoft.com/office/drawing/2014/main" id="{B97CCAF9-C756-7D25-D9F3-63F8966E5DA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ym typeface="Arial"/>
              </a:rPr>
              <a:t>Feature </a:t>
            </a:r>
            <a:r>
              <a:rPr lang="en-US" dirty="0">
                <a:sym typeface="Arial"/>
              </a:rPr>
              <a:t>Importance</a:t>
            </a:r>
            <a:endParaRPr dirty="0"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AADCB-8B58-85A1-0DFF-4D4E3B30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38" y="1222375"/>
            <a:ext cx="6873836" cy="34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5F7A96-CF2D-B442-A1E2-0720B8CC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481"/>
            <a:ext cx="3947502" cy="1722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4F7FF-921F-85DD-D192-AA5E20DE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21" y="1039997"/>
            <a:ext cx="3673158" cy="15317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Logistic Regression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8DA76-0FAD-051B-466C-9C0102135C17}"/>
              </a:ext>
            </a:extLst>
          </p:cNvPr>
          <p:cNvSpPr txBox="1"/>
          <p:nvPr/>
        </p:nvSpPr>
        <p:spPr>
          <a:xfrm>
            <a:off x="5556354" y="560745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57175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Gradient Boosting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A1367-A422-8A91-4DC6-BFCB3E49FFC5}"/>
              </a:ext>
            </a:extLst>
          </p:cNvPr>
          <p:cNvSpPr txBox="1"/>
          <p:nvPr/>
        </p:nvSpPr>
        <p:spPr>
          <a:xfrm>
            <a:off x="5361482" y="2571749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Decision Tree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719D85-2762-FE15-DE30-41201741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" y="3089041"/>
            <a:ext cx="3825572" cy="1470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CBEC9D-837D-0E6C-31C6-D7883A70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111" y="2990219"/>
            <a:ext cx="3901778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33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4BCCB-1BB5-C273-6328-1145AD45635B}"/>
              </a:ext>
            </a:extLst>
          </p:cNvPr>
          <p:cNvSpPr txBox="1"/>
          <p:nvPr/>
        </p:nvSpPr>
        <p:spPr>
          <a:xfrm>
            <a:off x="0" y="560745"/>
            <a:ext cx="435464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RANDOM FOREST WITH GRIDSEARCHCV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0DC53-43B8-6747-B2C0-31BC2B021631}"/>
              </a:ext>
            </a:extLst>
          </p:cNvPr>
          <p:cNvSpPr txBox="1"/>
          <p:nvPr/>
        </p:nvSpPr>
        <p:spPr>
          <a:xfrm>
            <a:off x="0" y="2620830"/>
            <a:ext cx="219605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SMOTENN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DECCB-F2F5-3699-DECF-A17EFCE6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354"/>
            <a:ext cx="4016088" cy="17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088B8-1D32-EDD7-BE3E-89E2F085D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7" y="3018443"/>
            <a:ext cx="3952057" cy="179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16992B-72CD-599C-F571-2093CB56E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31" t="31014" r="32815" b="20265"/>
          <a:stretch/>
        </p:blipFill>
        <p:spPr>
          <a:xfrm>
            <a:off x="4354643" y="1545169"/>
            <a:ext cx="3711682" cy="23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48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D96551-4A39-5D1F-6352-A288D557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7" t="14591" r="14417" b="7347"/>
          <a:stretch/>
        </p:blipFill>
        <p:spPr>
          <a:xfrm>
            <a:off x="0" y="546847"/>
            <a:ext cx="6378807" cy="4596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D2E689-FA85-8ADC-1778-A879FBA01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2" t="15056" r="36278" b="7339"/>
          <a:stretch/>
        </p:blipFill>
        <p:spPr>
          <a:xfrm>
            <a:off x="6378807" y="546847"/>
            <a:ext cx="2752164" cy="461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39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>
            <a:extLst>
              <a:ext uri="{FF2B5EF4-FFF2-40B4-BE49-F238E27FC236}">
                <a16:creationId xmlns:a16="http://schemas.microsoft.com/office/drawing/2014/main" id="{1B0AF0B0-F29B-7291-7A72-5BE220F9E0E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References</a:t>
            </a:r>
          </a:p>
        </p:txBody>
      </p:sp>
      <p:sp>
        <p:nvSpPr>
          <p:cNvPr id="35842" name="Text Placeholder 2">
            <a:extLst>
              <a:ext uri="{FF2B5EF4-FFF2-40B4-BE49-F238E27FC236}">
                <a16:creationId xmlns:a16="http://schemas.microsoft.com/office/drawing/2014/main" id="{B3160471-0F23-027F-8964-89344EDAF85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z="1400" dirty="0"/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for Machine Learning: Strategies for Data Preprocessing by Kuhn, M., and Johnson, K. (2019)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"Injury Severity Prediction: A Review of Literature and Methods" by Abdel-Wahab, O. M., et al. (2009). This paper provides a comprehensive overview of injury severity prediction methods.</a:t>
            </a:r>
          </a:p>
          <a:p>
            <a:pPr eaLnBrk="1" hangingPunct="1"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sz="1400" dirty="0" err="1">
                <a:solidFill>
                  <a:schemeClr val="tx1"/>
                </a:solidFill>
                <a:latin typeface="Georgia" panose="02040502050405020303" pitchFamily="18" charset="0"/>
              </a:rPr>
              <a:t>XGBoost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: A Scalable Tree Boosting System </a:t>
            </a: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  <a:hlinkClick r:id="rId2"/>
              </a:rPr>
              <a:t>https://arxiv.org/abs/1603.02754</a:t>
            </a: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114300" indent="0" eaLnBrk="1" hangingPunct="1">
              <a:buNone/>
              <a:defRPr/>
            </a:pPr>
            <a:endParaRPr lang="en-US" alt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Feature Engineering - </a:t>
            </a:r>
            <a:r>
              <a:rPr lang="en-US" sz="1400" dirty="0">
                <a:solidFill>
                  <a:schemeClr val="tx1"/>
                </a:solidFill>
                <a:latin typeface="Georgia" panose="02040502050405020303" pitchFamily="18" charset="0"/>
                <a:hlinkClick r:id="rId3"/>
              </a:rPr>
              <a:t>https://youtu.be/sluoVhT0ehg</a:t>
            </a:r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114300" indent="0" eaLnBrk="1" hangingPunct="1">
              <a:buNone/>
              <a:defRPr/>
            </a:pPr>
            <a:endParaRPr lang="en-US" sz="1400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eaLnBrk="1" hangingPunct="1">
              <a:defRPr/>
            </a:pPr>
            <a:r>
              <a:rPr lang="en-US" altLang="en-US" sz="1400" dirty="0">
                <a:solidFill>
                  <a:schemeClr val="tx1"/>
                </a:solidFill>
                <a:latin typeface="Georgia" panose="02040502050405020303" pitchFamily="18" charset="0"/>
              </a:rPr>
              <a:t>SMOTE Analysis - https://medium.com/@corymaklin/synthetic-minority-over-sampling-technique-smote-7d419696b88c</a:t>
            </a:r>
          </a:p>
          <a:p>
            <a:pPr eaLnBrk="1" hangingPunct="1">
              <a:defRPr/>
            </a:pPr>
            <a:endParaRPr lang="en-US" altLang="en-US" sz="14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>
            <a:extLst>
              <a:ext uri="{FF2B5EF4-FFF2-40B4-BE49-F238E27FC236}">
                <a16:creationId xmlns:a16="http://schemas.microsoft.com/office/drawing/2014/main" id="{E5121ED1-64F5-6FEF-722D-3259F5EF812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b="1" dirty="0">
                <a:latin typeface="Georgia" panose="02040502050405020303" pitchFamily="18" charset="0"/>
                <a:sym typeface="Arial"/>
              </a:rPr>
              <a:t>Introduction</a:t>
            </a:r>
          </a:p>
        </p:txBody>
      </p:sp>
      <p:sp>
        <p:nvSpPr>
          <p:cNvPr id="13314" name="Text Placeholder 2">
            <a:extLst>
              <a:ext uri="{FF2B5EF4-FFF2-40B4-BE49-F238E27FC236}">
                <a16:creationId xmlns:a16="http://schemas.microsoft.com/office/drawing/2014/main" id="{32BDDA77-6468-94E5-BC36-006B39CAEF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311150" y="1222375"/>
            <a:ext cx="8521700" cy="3500438"/>
          </a:xfrm>
        </p:spPr>
        <p:txBody>
          <a:bodyPr/>
          <a:lstStyle/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Project aims to develop a robust predictive modeling approach for estimating injury severity in accidents for an unbalanced dataset.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Improved injury severity prediction can aid in the development of proactive measures for accident prevention, contributing to overall public safety and reducing the occurrence of severe accidents.</a:t>
            </a:r>
          </a:p>
          <a:p>
            <a:pPr eaLnBrk="1" hangingPunct="1">
              <a:defRPr/>
            </a:pPr>
            <a:r>
              <a:rPr lang="en-US" sz="1550" dirty="0">
                <a:solidFill>
                  <a:schemeClr val="tx1"/>
                </a:solidFill>
                <a:latin typeface="Georgia" panose="02040502050405020303" pitchFamily="18" charset="0"/>
              </a:rPr>
              <a:t>Reliable injury severity prediction models can facilitate the development of personalized treatment plans for accident victims, optimizing healthcare resources and improving patient outcomes.</a:t>
            </a:r>
            <a:endParaRPr lang="en-US" altLang="en-US" sz="155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  <a:p>
            <a:pPr marL="114300" indent="0" eaLnBrk="1" hangingPunct="1">
              <a:buNone/>
              <a:defRPr/>
            </a:pPr>
            <a:br>
              <a:rPr lang="en-US" sz="1600" dirty="0">
                <a:solidFill>
                  <a:srgbClr val="000000"/>
                </a:solidFill>
                <a:latin typeface="Söhne"/>
              </a:rPr>
            </a:br>
            <a:endParaRPr lang="en-US" sz="1600" dirty="0">
              <a:solidFill>
                <a:srgbClr val="000000"/>
              </a:solidFill>
              <a:latin typeface="Söhne"/>
            </a:endParaRPr>
          </a:p>
          <a:p>
            <a:pPr eaLnBrk="1" hangingPunct="1">
              <a:defRPr/>
            </a:pPr>
            <a:endParaRPr lang="en-US" altLang="en-US" sz="1600" dirty="0">
              <a:solidFill>
                <a:schemeClr val="tx1"/>
              </a:solidFill>
              <a:latin typeface="Georgia" panose="02040502050405020303" pitchFamily="18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>
            <a:extLst>
              <a:ext uri="{FF2B5EF4-FFF2-40B4-BE49-F238E27FC236}">
                <a16:creationId xmlns:a16="http://schemas.microsoft.com/office/drawing/2014/main" id="{5CD4BF21-2CC5-6BAC-5E31-9944380E44A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877823">
              <a:defRPr sz="2688"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>
                <a:latin typeface="Georgia" panose="02040502050405020303" pitchFamily="18" charset="0"/>
                <a:sym typeface="Arial"/>
              </a:rPr>
              <a:t>About the Data</a:t>
            </a:r>
          </a:p>
        </p:txBody>
      </p:sp>
      <p:sp>
        <p:nvSpPr>
          <p:cNvPr id="15362" name="Text Placeholder 2">
            <a:extLst>
              <a:ext uri="{FF2B5EF4-FFF2-40B4-BE49-F238E27FC236}">
                <a16:creationId xmlns:a16="http://schemas.microsoft.com/office/drawing/2014/main" id="{F31089BD-1AEE-1563-6DB8-30ECDF564A7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Dataset </a:t>
            </a:r>
            <a:r>
              <a:rPr lang="en-US" sz="1600" dirty="0">
                <a:solidFill>
                  <a:schemeClr val="tx1"/>
                </a:solidFill>
              </a:rPr>
              <a:t>Link: </a:t>
            </a:r>
            <a:r>
              <a:rPr lang="en-US" sz="16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https://data.montgomerycountymd.gov/Public-Safety/Crash-Reporting-Drivers-Data/mmzv-x632</a:t>
            </a:r>
            <a:endParaRPr 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Shape – 172105 rows X 51columns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eaLnBrk="1" hangingPunct="1">
              <a:defRPr/>
            </a:pPr>
            <a:r>
              <a:rPr lang="en-US" altLang="en-US" sz="1600" dirty="0">
                <a:solidFill>
                  <a:schemeClr val="tx1"/>
                </a:solidFill>
              </a:rPr>
              <a:t>File Size – 104MB.</a:t>
            </a: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114300" indent="0" eaLnBrk="1" hangingPunct="1">
              <a:buNone/>
              <a:defRPr/>
            </a:pPr>
            <a:endParaRPr lang="en-US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B70F-F0FF-C710-78A7-5BC968DFC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 Distribution: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DC6CB-7954-566C-1B21-A519D06F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6" y="1211239"/>
            <a:ext cx="6919560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9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1. Column Selection: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Identified and dropped columns that were deemed unnecessary for predicting the target variable.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careful analysis to ensure that only relevant features were retained.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redundant or highly correlated features to prevent multicollinearity issues in the predictive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Outlier Removal: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the Z-Score method to detect outliers in the dataset based on their standard deviations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Set a threshold Z-Score value (e.g., Z &gt; 3 or Z &lt; -3) to identify extreme values that deviate significantly from the mean.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Removed outliers from the dataset to prevent them from disproportionately influencing the model's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Carefully validated outlier removal to ensure that genuine data points were not erroneously discarded.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Feature Engineering: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extraction to derive new features from existing ones, aiming to capture additional information and improve model       performance.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transformations  to make the data more suitable for modeling.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Utilized domain knowledge and exploratory data analysis (EDA) to engineer features that capture relevant patterns or relationships in the data.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Ensured that feature engineering techniques were applied judiciously to avoid overfitting and maintain model interpretability.</a:t>
            </a:r>
          </a:p>
        </p:txBody>
      </p:sp>
    </p:spTree>
    <p:extLst>
      <p:ext uri="{BB962C8B-B14F-4D97-AF65-F5344CB8AC3E}">
        <p14:creationId xmlns:p14="http://schemas.microsoft.com/office/powerpoint/2010/main" val="26255829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E12-654B-A7FC-F8B7-2ACDCBEC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+mj-lt"/>
              </a:rPr>
              <a:t>Data Preprocessing Pipeline</a:t>
            </a:r>
            <a:br>
              <a:rPr lang="en-US" b="1" i="0" dirty="0">
                <a:solidFill>
                  <a:srgbClr val="0D0D0D"/>
                </a:solidFill>
                <a:effectLst/>
                <a:latin typeface="+mj-lt"/>
              </a:rPr>
            </a:br>
            <a:br>
              <a:rPr lang="en-US" b="0" i="0" dirty="0">
                <a:solidFill>
                  <a:srgbClr val="0D0D0D"/>
                </a:solidFill>
                <a:effectLst/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91E8-CA8E-E32B-8336-5AFC5257F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1222374"/>
            <a:ext cx="8521700" cy="3656923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Encoding: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-Implemented One-Hot Encoding for categorical features, converting them into binary vectors to represent each category as a separate feature.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-Utilized Ordinal Encoding for categorical features where the order is meaningful, preserving the inherent ordinal relationships between categories.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Scaling: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Applied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StandardScaler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scale the features to a standard normal distribution with a mean of 0 and a standard deviation of 1.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Standardized the features to ensure they have comparable scales and prevent features with larger magnitudes from dominating the model.</a:t>
            </a:r>
          </a:p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6. Feature Selection :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Evaluated the performance of the model with different subsets of features to identify the optimal feature set that balances predictive accuracy and model simplicity.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Conducted feature importance analysis to prioritize features that have the most significant impact on the target variable, thereby reducing dimensionality while preserving predictive power.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Employed techniques such as cross-validation to ensure that feature selection decisions generalize well to unseen data and mitigate the risk of overfitting.</a:t>
            </a:r>
          </a:p>
          <a:p>
            <a:pPr marL="114300" indent="0">
              <a:buNone/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application, scikit-learn pipeline is used to facilitate seamless data processing. With user inputs as the initial step, the pipeline orchestrates the preprocessing steps, including ordinal encoding, one-hot encoding, and standard scaling, which were performed during model training. This approach ensures consistency and efficiency in data preparation, allowing the model to seamlessly handle user-provided inputs and deliver accurate predictions.</a:t>
            </a:r>
          </a:p>
        </p:txBody>
      </p:sp>
    </p:spTree>
    <p:extLst>
      <p:ext uri="{BB962C8B-B14F-4D97-AF65-F5344CB8AC3E}">
        <p14:creationId xmlns:p14="http://schemas.microsoft.com/office/powerpoint/2010/main" val="15009871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Picture 4">
            <a:extLst>
              <a:ext uri="{FF2B5EF4-FFF2-40B4-BE49-F238E27FC236}">
                <a16:creationId xmlns:a16="http://schemas.microsoft.com/office/drawing/2014/main" id="{C0056505-80AB-061F-4835-2BC21D749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3889"/>
            <a:ext cx="4409738" cy="344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6386C2-E866-8A01-DF63-386FBA9C5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04" y="1535965"/>
            <a:ext cx="4756396" cy="3607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02885-2204-0D4B-698F-0906A5EC76BA}"/>
              </a:ext>
            </a:extLst>
          </p:cNvPr>
          <p:cNvSpPr txBox="1"/>
          <p:nvPr/>
        </p:nvSpPr>
        <p:spPr>
          <a:xfrm>
            <a:off x="314793" y="846944"/>
            <a:ext cx="8244591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Arial"/>
              </a:rPr>
              <a:t>Geographic Distribution of Crashes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8FE9C1-6564-3C82-65CF-46243C89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2947"/>
            <a:ext cx="4572000" cy="2134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680B8-C099-4AEB-FEBF-1E6EAD52F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562947"/>
            <a:ext cx="4571999" cy="307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EF3838-C7CB-5719-B40C-FEF923FE0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3" y="2599126"/>
            <a:ext cx="3620233" cy="251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633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4C0CA-0743-8AD3-1373-C1BD8CE4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413"/>
            <a:ext cx="2885368" cy="2486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D102D-8EA4-AFF7-C26A-97B5A002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68" y="615413"/>
            <a:ext cx="6264183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13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728</Words>
  <Application>Microsoft Office PowerPoint</Application>
  <PresentationFormat>On-screen Show (16:9)</PresentationFormat>
  <Paragraphs>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Helvetica Neue</vt:lpstr>
      <vt:lpstr>Söhne</vt:lpstr>
      <vt:lpstr>Simple Light</vt:lpstr>
      <vt:lpstr>PowerPoint Presentation</vt:lpstr>
      <vt:lpstr>Introduction</vt:lpstr>
      <vt:lpstr>About the Data</vt:lpstr>
      <vt:lpstr>Target Variable Distribution: </vt:lpstr>
      <vt:lpstr>Data Preprocessing Pipeline  </vt:lpstr>
      <vt:lpstr>Data Preprocessing Pipeline  </vt:lpstr>
      <vt:lpstr>PowerPoint Presentation</vt:lpstr>
      <vt:lpstr>PowerPoint Presentation</vt:lpstr>
      <vt:lpstr>PowerPoint Presentation</vt:lpstr>
      <vt:lpstr>Feature Importance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</dc:title>
  <cp:lastModifiedBy>Rohith Kotar</cp:lastModifiedBy>
  <cp:revision>93</cp:revision>
  <dcterms:modified xsi:type="dcterms:W3CDTF">2024-05-19T15:06:47Z</dcterms:modified>
</cp:coreProperties>
</file>